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78" d="100"/>
          <a:sy n="78" d="100"/>
        </p:scale>
        <p:origin x="184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5C243-71B9-C67B-46B7-6665E9BE1C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242AAA-1CBB-F68F-9E60-0E207FE4BC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B53D6-7498-0452-7B1C-6B29598E7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E0239-919D-0BDF-69DD-7F6437570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1E2CBD-FEC7-D4EB-DAF8-412F3E07A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914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6ECB0-3FA1-4889-27C0-856FD094A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0DB043-2403-4204-4D5A-45257F20D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E1CCE-3E05-4951-9A8D-CD938CFD8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FB062-E742-9FDD-7A5F-A0A14E88C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8982A-BA49-50E7-3AF6-2D6877F45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08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DC2C1E-C25F-31A6-D99A-49DE9B208C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16892-A048-963B-FD46-93A9699E58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4A3BD-6DC9-E51A-6F89-E9FF53F2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2B6EF-8C37-CD52-5464-335BC03A0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F3C9A-37EE-080D-9634-39E94E095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31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49FD-2691-8A7C-4283-AC4E69FE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4EB9D-2DAE-9E91-41ED-736A1CAED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E24C-00E6-89D2-7AF5-1A693BA07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969F6-D359-FD60-14B0-80E0D8B3F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16CA7-8093-609B-602F-4F917E592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20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388C1-7B10-D2B4-96D8-6C7EADE5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A68B0-AEB4-6F2F-A323-7CC2B04F2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A9E42-3D73-7465-3DD8-85AF6AA16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5C792-EC12-70E7-DCBD-D61E1C652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DCE57-C601-AE60-02B0-6244639F0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62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F25A7-AF19-73E9-AADE-D71B03E23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05EF-BBD2-1B65-8D79-EB2D8173DB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13A69-DE18-C386-34B8-25ECE6F0DF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EE5930-020A-0C22-8603-C5F482046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FB6BB2-09CA-50F9-49DC-44DD93B78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A4E701-CB95-CC11-8BE0-F289075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61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321E8-62F3-7853-0002-BAE68D2CB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5B56F-4E34-2E26-571E-B0C6B3218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F57943-8FAF-FC9F-BF1E-55AD8AA905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F7A594-C744-06C0-632C-E20961681C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9BF7F0-E015-5D17-0F7A-B6761C280C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887D50-87FC-6E75-CD12-0F83779A0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7F708-B76A-C00E-6DB3-4DF0E9D81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F930D4-D490-77EA-B244-4E4A25393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133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3ED42-FA2E-D58D-0E89-3464ADE91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454968-E9A2-1379-7667-3AC68DD72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04D85B-DBF8-1997-3E59-DD14E68ED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ABDBFD-8CA7-A371-AA24-25E581203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54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D485D6-E9ED-4CE2-D878-BE539ABFC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7634F0-CB10-2A69-BC6E-B813B516E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AF90F-4EEE-2C03-DA27-3E7303ABF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300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A2B8F-7D36-C626-3E6C-5CFC4221D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BFF49-F5F4-78DB-5896-62E021117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0E2260-B133-5037-873E-D5D8653EDC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83A107-BB9E-8D28-2C6B-F7D395E39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30605-27D3-E474-63A8-ADA51E49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133CD4-40B2-85FA-D2FC-E785937EC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090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2B01E-7FD8-C023-886B-84D865942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ABAF5E-8542-D82F-1B02-A703287086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E69348-BA6C-C4C9-DC3E-6F9521542A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DDA594-86E7-0D7B-3991-0FF57638D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A43506-8212-CF46-89A7-0C49D04C6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1D908-76CE-29BD-5FC4-A649B7406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24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FFF383-A961-E240-3F63-E34EA0692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8031D7-888F-DB0B-13BB-76EB06CA0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40611-6C69-F262-5947-BEC0E86904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E31A2C-D5EB-4C79-BA7D-A507884B8FD9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B6627-1005-0D38-D149-645153FE4B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1A5B1-C184-1EA7-44D5-649F25D97A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4303F6-3E66-4949-A111-DBC3F2524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0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80EFA-556F-DE85-0253-E9CE46D684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Urban Rabies ABM- Draft Figures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547E02-9668-8FF7-C118-DC72AC015D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415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B362E-5461-D062-45A4-9A08C29F7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Prevalence and n cases drop after huge initial spike</a:t>
            </a:r>
          </a:p>
        </p:txBody>
      </p:sp>
      <p:pic>
        <p:nvPicPr>
          <p:cNvPr id="5" name="Content Placeholder 4" descr="A graph showing a number of weeks&#10;&#10;Description automatically generated">
            <a:extLst>
              <a:ext uri="{FF2B5EF4-FFF2-40B4-BE49-F238E27FC236}">
                <a16:creationId xmlns:a16="http://schemas.microsoft.com/office/drawing/2014/main" id="{B8D4B999-B925-268F-B660-293A4FAB9B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224" y="1631364"/>
            <a:ext cx="7747552" cy="5165034"/>
          </a:xfrm>
        </p:spPr>
      </p:pic>
    </p:spTree>
    <p:extLst>
      <p:ext uri="{BB962C8B-B14F-4D97-AF65-F5344CB8AC3E}">
        <p14:creationId xmlns:p14="http://schemas.microsoft.com/office/powerpoint/2010/main" val="1860310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B362E-5461-D062-45A4-9A08C29F7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Birth pulses also lead to a spike in cases/prevalence</a:t>
            </a:r>
          </a:p>
        </p:txBody>
      </p:sp>
      <p:pic>
        <p:nvPicPr>
          <p:cNvPr id="5" name="Content Placeholder 4" descr="A graph showing a number of weeks&#10;&#10;Description automatically generated">
            <a:extLst>
              <a:ext uri="{FF2B5EF4-FFF2-40B4-BE49-F238E27FC236}">
                <a16:creationId xmlns:a16="http://schemas.microsoft.com/office/drawing/2014/main" id="{B8D4B999-B925-268F-B660-293A4FAB9B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224" y="1631364"/>
            <a:ext cx="7747552" cy="5165034"/>
          </a:xfrm>
        </p:spPr>
      </p:pic>
    </p:spTree>
    <p:extLst>
      <p:ext uri="{BB962C8B-B14F-4D97-AF65-F5344CB8AC3E}">
        <p14:creationId xmlns:p14="http://schemas.microsoft.com/office/powerpoint/2010/main" val="953608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01577-E49E-9947-0917-C4164BD7B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Birth pulses (dashed) lead to additional pulses after initial spike</a:t>
            </a:r>
          </a:p>
        </p:txBody>
      </p:sp>
      <p:pic>
        <p:nvPicPr>
          <p:cNvPr id="5" name="Content Placeholder 4" descr="A graph showing a number of weeks&#10;&#10;Description automatically generated">
            <a:extLst>
              <a:ext uri="{FF2B5EF4-FFF2-40B4-BE49-F238E27FC236}">
                <a16:creationId xmlns:a16="http://schemas.microsoft.com/office/drawing/2014/main" id="{FF2CFB48-5CA9-EC36-E890-67AC861BE9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972" y="1555474"/>
            <a:ext cx="7752056" cy="5168037"/>
          </a:xfrm>
        </p:spPr>
      </p:pic>
    </p:spTree>
    <p:extLst>
      <p:ext uri="{BB962C8B-B14F-4D97-AF65-F5344CB8AC3E}">
        <p14:creationId xmlns:p14="http://schemas.microsoft.com/office/powerpoint/2010/main" val="3210015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86D6A-2FC2-D179-08FF-AB172A08A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5A38F-51C4-8E90-5E17-70701AC77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Rabies was eliminated in all but 1 replicate</a:t>
            </a:r>
          </a:p>
          <a:p>
            <a:endParaRPr lang="en-US" sz="3200" dirty="0"/>
          </a:p>
          <a:p>
            <a:r>
              <a:rPr lang="en-US" sz="3200" dirty="0"/>
              <a:t>50% seroprevalence or higher reduces time to first infection &amp; probability of reinvasion</a:t>
            </a:r>
          </a:p>
          <a:p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43891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86D6A-2FC2-D179-08FF-AB172A08A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5A38F-51C4-8E90-5E17-70701AC77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Seroprevalence of 10-30% leads to longer time to elimination, greater chance of reinfection than doing nothing</a:t>
            </a:r>
          </a:p>
          <a:p>
            <a:endParaRPr lang="en-US" sz="3200" dirty="0"/>
          </a:p>
          <a:p>
            <a:r>
              <a:rPr lang="en-US" sz="3200" dirty="0"/>
              <a:t>Why? Because with 0% seroprevalence, almost everyone dies. 10-30% leaves more survivors for the next birth pulse</a:t>
            </a:r>
          </a:p>
        </p:txBody>
      </p:sp>
    </p:spTree>
    <p:extLst>
      <p:ext uri="{BB962C8B-B14F-4D97-AF65-F5344CB8AC3E}">
        <p14:creationId xmlns:p14="http://schemas.microsoft.com/office/powerpoint/2010/main" val="1016413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86D6A-2FC2-D179-08FF-AB172A08A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5A38F-51C4-8E90-5E17-70701AC77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Any increase in seroprevalence leads to case reductions</a:t>
            </a:r>
          </a:p>
          <a:p>
            <a:endParaRPr lang="en-US" sz="3200" dirty="0"/>
          </a:p>
          <a:p>
            <a:r>
              <a:rPr lang="en-US" sz="3200" dirty="0"/>
              <a:t>Birth pulses matter quite a bit</a:t>
            </a:r>
          </a:p>
          <a:p>
            <a:endParaRPr lang="en-US" sz="3200" dirty="0"/>
          </a:p>
          <a:p>
            <a:r>
              <a:rPr lang="en-US" sz="3200" dirty="0"/>
              <a:t>Management recommendations?</a:t>
            </a:r>
          </a:p>
          <a:p>
            <a:pPr lvl="1"/>
            <a:r>
              <a:rPr lang="en-US" sz="2800" dirty="0"/>
              <a:t>Seasonality of the bait drop to vaccinate juveniles probably matters a lot </a:t>
            </a:r>
          </a:p>
          <a:p>
            <a:pPr lvl="1"/>
            <a:r>
              <a:rPr lang="en-US" sz="2800" dirty="0"/>
              <a:t>Target seroprevalence depends on goals and resources available- based on these results, 60% seems a bit arbitrary</a:t>
            </a:r>
          </a:p>
        </p:txBody>
      </p:sp>
    </p:spTree>
    <p:extLst>
      <p:ext uri="{BB962C8B-B14F-4D97-AF65-F5344CB8AC3E}">
        <p14:creationId xmlns:p14="http://schemas.microsoft.com/office/powerpoint/2010/main" val="21186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6C065-CDAA-A063-EDAB-DEF06D453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F9E12-59E3-475F-1C95-91F33C2CB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Can rabies be eliminated from urban landscapes at seroprevalence rates less than 60%?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management/ecological factors influence probability of rabies elimination and re-invasion?</a:t>
            </a:r>
          </a:p>
        </p:txBody>
      </p:sp>
    </p:spTree>
    <p:extLst>
      <p:ext uri="{BB962C8B-B14F-4D97-AF65-F5344CB8AC3E}">
        <p14:creationId xmlns:p14="http://schemas.microsoft.com/office/powerpoint/2010/main" val="4147301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AD991-3503-7637-FEAD-C846DFB7C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Rabies is usually eliminated in 10 year period, regardless of seroprevalence</a:t>
            </a:r>
          </a:p>
        </p:txBody>
      </p:sp>
      <p:pic>
        <p:nvPicPr>
          <p:cNvPr id="4" name="Picture 3" descr="A graph of a number of boxes&#10;&#10;Description automatically generated with medium confidence">
            <a:extLst>
              <a:ext uri="{FF2B5EF4-FFF2-40B4-BE49-F238E27FC236}">
                <a16:creationId xmlns:a16="http://schemas.microsoft.com/office/drawing/2014/main" id="{BCB339CC-DCDC-EE90-1132-FD020DD85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648" y="1709531"/>
            <a:ext cx="7722704" cy="514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14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AD991-3503-7637-FEAD-C846DFB7C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50% seroprevalence to see improvements over no management</a:t>
            </a:r>
          </a:p>
        </p:txBody>
      </p:sp>
      <p:pic>
        <p:nvPicPr>
          <p:cNvPr id="4" name="Picture 3" descr="A graph of a number of boxes&#10;&#10;Description automatically generated with medium confidence">
            <a:extLst>
              <a:ext uri="{FF2B5EF4-FFF2-40B4-BE49-F238E27FC236}">
                <a16:creationId xmlns:a16="http://schemas.microsoft.com/office/drawing/2014/main" id="{BCB339CC-DCDC-EE90-1132-FD020DD85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648" y="1709531"/>
            <a:ext cx="7722704" cy="5148469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04A7C1E-2559-C1AC-A0A3-947955C23D47}"/>
              </a:ext>
            </a:extLst>
          </p:cNvPr>
          <p:cNvCxnSpPr/>
          <p:nvPr/>
        </p:nvCxnSpPr>
        <p:spPr>
          <a:xfrm>
            <a:off x="6764111" y="1616529"/>
            <a:ext cx="0" cy="4959803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6083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AD991-3503-7637-FEAD-C846DFB7C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Seroprevalence 10-30% leads to longer time to elimination than doing nothing</a:t>
            </a:r>
          </a:p>
        </p:txBody>
      </p:sp>
      <p:pic>
        <p:nvPicPr>
          <p:cNvPr id="4" name="Picture 3" descr="A graph of a number of boxes&#10;&#10;Description automatically generated with medium confidence">
            <a:extLst>
              <a:ext uri="{FF2B5EF4-FFF2-40B4-BE49-F238E27FC236}">
                <a16:creationId xmlns:a16="http://schemas.microsoft.com/office/drawing/2014/main" id="{BCB339CC-DCDC-EE90-1132-FD020DD85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648" y="1709531"/>
            <a:ext cx="7722704" cy="514846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870945-5346-FFFA-81F1-0C9208EA8EAC}"/>
              </a:ext>
            </a:extLst>
          </p:cNvPr>
          <p:cNvSpPr/>
          <p:nvPr/>
        </p:nvSpPr>
        <p:spPr>
          <a:xfrm>
            <a:off x="3690257" y="1690688"/>
            <a:ext cx="2437039" cy="49387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312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A2CA1-47CC-E490-F268-EEF8094B6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Landscape barriers have small effect at low seroprevalence rates</a:t>
            </a:r>
          </a:p>
        </p:txBody>
      </p:sp>
      <p:pic>
        <p:nvPicPr>
          <p:cNvPr id="5" name="Content Placeholder 4" descr="A graph showing the results of a scropropropropovulation&#10;&#10;Description automatically generated with medium confidence">
            <a:extLst>
              <a:ext uri="{FF2B5EF4-FFF2-40B4-BE49-F238E27FC236}">
                <a16:creationId xmlns:a16="http://schemas.microsoft.com/office/drawing/2014/main" id="{1751A2F1-E7C3-718B-BD5C-71FC23C8C2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559" y="1588294"/>
            <a:ext cx="7856882" cy="5237922"/>
          </a:xfrm>
        </p:spPr>
      </p:pic>
    </p:spTree>
    <p:extLst>
      <p:ext uri="{BB962C8B-B14F-4D97-AF65-F5344CB8AC3E}">
        <p14:creationId xmlns:p14="http://schemas.microsoft.com/office/powerpoint/2010/main" val="3692200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92536-7B0E-F514-BCFF-9FB98B50B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50% seroprevalence is also where we see lower probs of reinvasion </a:t>
            </a:r>
          </a:p>
        </p:txBody>
      </p:sp>
      <p:pic>
        <p:nvPicPr>
          <p:cNvPr id="5" name="Content Placeholder 4" descr="A graph of a scroprovalance&#10;&#10;Description automatically generated with medium confidence">
            <a:extLst>
              <a:ext uri="{FF2B5EF4-FFF2-40B4-BE49-F238E27FC236}">
                <a16:creationId xmlns:a16="http://schemas.microsoft.com/office/drawing/2014/main" id="{56778B64-374D-00D1-FE71-A24CA40605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972" y="1634987"/>
            <a:ext cx="7752056" cy="5168037"/>
          </a:xfrm>
        </p:spPr>
      </p:pic>
    </p:spTree>
    <p:extLst>
      <p:ext uri="{BB962C8B-B14F-4D97-AF65-F5344CB8AC3E}">
        <p14:creationId xmlns:p14="http://schemas.microsoft.com/office/powerpoint/2010/main" val="3021477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73E14-0C05-BE2C-1810-8EF4B4091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Need to do a quantile regression, but lower </a:t>
            </a:r>
            <a:r>
              <a:rPr lang="en-US" dirty="0" err="1"/>
              <a:t>sero</a:t>
            </a:r>
            <a:r>
              <a:rPr lang="en-US" dirty="0"/>
              <a:t> values might lead to longer reinfection periods</a:t>
            </a:r>
          </a:p>
        </p:txBody>
      </p:sp>
      <p:pic>
        <p:nvPicPr>
          <p:cNvPr id="9" name="Content Placeholder 8" descr="A graph of scroproproval growth&#10;&#10;Description automatically generated">
            <a:extLst>
              <a:ext uri="{FF2B5EF4-FFF2-40B4-BE49-F238E27FC236}">
                <a16:creationId xmlns:a16="http://schemas.microsoft.com/office/drawing/2014/main" id="{ED9AB86E-922D-CA9E-A75F-488EE3BA1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026" y="1567312"/>
            <a:ext cx="7749674" cy="5166449"/>
          </a:xfrm>
        </p:spPr>
      </p:pic>
    </p:spTree>
    <p:extLst>
      <p:ext uri="{BB962C8B-B14F-4D97-AF65-F5344CB8AC3E}">
        <p14:creationId xmlns:p14="http://schemas.microsoft.com/office/powerpoint/2010/main" val="3800532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0DCDA-7446-DDA3-C0E5-C586FBC17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Every increase in seroprevalence = reduction in cases (and overall prevalence)</a:t>
            </a:r>
          </a:p>
        </p:txBody>
      </p:sp>
      <p:pic>
        <p:nvPicPr>
          <p:cNvPr id="5" name="Content Placeholder 4" descr="A graph showing a number of objects&#10;&#10;Description automatically generated with medium confidence">
            <a:extLst>
              <a:ext uri="{FF2B5EF4-FFF2-40B4-BE49-F238E27FC236}">
                <a16:creationId xmlns:a16="http://schemas.microsoft.com/office/drawing/2014/main" id="{DBF353E7-DDE9-4441-95B3-9CFD9884D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889" y="1664494"/>
            <a:ext cx="7638222" cy="5092148"/>
          </a:xfrm>
        </p:spPr>
      </p:pic>
    </p:spTree>
    <p:extLst>
      <p:ext uri="{BB962C8B-B14F-4D97-AF65-F5344CB8AC3E}">
        <p14:creationId xmlns:p14="http://schemas.microsoft.com/office/powerpoint/2010/main" val="3149411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263</Words>
  <Application>Microsoft Office PowerPoint</Application>
  <PresentationFormat>Widescreen</PresentationFormat>
  <Paragraphs>31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Urban Rabies ABM- Draft Figures</vt:lpstr>
      <vt:lpstr>Questions</vt:lpstr>
      <vt:lpstr>Rabies is usually eliminated in 10 year period, regardless of seroprevalence</vt:lpstr>
      <vt:lpstr>Need 50% seroprevalence to see improvements over no management</vt:lpstr>
      <vt:lpstr>Seroprevalence 10-30% leads to longer time to elimination than doing nothing</vt:lpstr>
      <vt:lpstr>Landscape barriers have small effect at low seroprevalence rates</vt:lpstr>
      <vt:lpstr>50% seroprevalence is also where we see lower probs of reinvasion </vt:lpstr>
      <vt:lpstr>Need to do a quantile regression, but lower sero values might lead to longer reinfection periods</vt:lpstr>
      <vt:lpstr>Every increase in seroprevalence = reduction in cases (and overall prevalence)</vt:lpstr>
      <vt:lpstr>Prevalence and n cases drop after huge initial spike</vt:lpstr>
      <vt:lpstr>Birth pulses also lead to a spike in cases/prevalence</vt:lpstr>
      <vt:lpstr>Birth pulses (dashed) lead to additional pulses after initial spike</vt:lpstr>
      <vt:lpstr>Conclusions</vt:lpstr>
      <vt:lpstr>Conclusions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 Rabies ABM- Draft Figures</dc:title>
  <dc:creator>Emily Beasley (she/her)</dc:creator>
  <cp:lastModifiedBy>Emily Beasley (she/her)</cp:lastModifiedBy>
  <cp:revision>3</cp:revision>
  <dcterms:created xsi:type="dcterms:W3CDTF">2024-03-18T18:38:04Z</dcterms:created>
  <dcterms:modified xsi:type="dcterms:W3CDTF">2024-03-19T20:42:48Z</dcterms:modified>
</cp:coreProperties>
</file>

<file path=docProps/thumbnail.jpeg>
</file>